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6" r:id="rId3"/>
    <p:sldId id="293" r:id="rId4"/>
    <p:sldId id="294" r:id="rId5"/>
    <p:sldId id="295" r:id="rId6"/>
    <p:sldId id="296" r:id="rId7"/>
    <p:sldId id="298" r:id="rId8"/>
    <p:sldId id="297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271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60" d="100"/>
          <a:sy n="60" d="100"/>
        </p:scale>
        <p:origin x="-678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5148064" cy="244827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№5</a:t>
            </a:r>
            <a:br>
              <a:rPr lang="ru-RU" dirty="0" smtClean="0"/>
            </a:br>
            <a:r>
              <a:rPr lang="ru-RU" dirty="0" smtClean="0"/>
              <a:t>Законодательство России о </a:t>
            </a:r>
            <a:r>
              <a:rPr lang="ru-RU" dirty="0" err="1" smtClean="0"/>
              <a:t>противо-действии</a:t>
            </a:r>
            <a:r>
              <a:rPr lang="ru-RU" dirty="0" smtClean="0"/>
              <a:t> коррупции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780928"/>
            <a:ext cx="8964488" cy="4077072"/>
          </a:xfrm>
        </p:spPr>
        <p:txBody>
          <a:bodyPr>
            <a:normAutofit fontScale="55000" lnSpcReduction="2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</a:t>
            </a:r>
            <a:r>
              <a:rPr lang="ru-RU" sz="6500" dirty="0" smtClean="0"/>
              <a:t>    План лекции:</a:t>
            </a:r>
          </a:p>
          <a:p>
            <a:pPr>
              <a:buNone/>
            </a:pPr>
            <a:r>
              <a:rPr lang="ru-RU" sz="6500" dirty="0" smtClean="0"/>
              <a:t>1. Правовые основы противодействия коррупции в РФ.</a:t>
            </a:r>
          </a:p>
          <a:p>
            <a:pPr>
              <a:buNone/>
            </a:pPr>
            <a:r>
              <a:rPr lang="ru-RU" sz="6500" dirty="0" smtClean="0"/>
              <a:t>2. Основные положения Федерального закона «О противодействии коррупции».</a:t>
            </a:r>
          </a:p>
          <a:p>
            <a:pPr>
              <a:buNone/>
            </a:pPr>
            <a:r>
              <a:rPr lang="ru-RU" sz="6500" dirty="0" smtClean="0"/>
              <a:t>3. Ответственность за коррупционные правонарушения.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u="sng" dirty="0" smtClean="0"/>
              <a:t>Личная заинтересованность</a:t>
            </a:r>
            <a:endParaRPr lang="ru-RU" sz="40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… а также братьями, сестрами, родителями, детьми супругов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и супругами детей),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гражданами или организациями, с которыми служащий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и (или) лица, состоящие с ним в близком родстве или свойстве,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связаны имущественными, корпоративными или иными близкими отношениями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Урегулирование конфликта интересов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Государственный или муниципальный служащий обязан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уведомить в порядке, определенном представителем нанимателя (работодателем)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в соответствии с нормативными правовыми актами РФ,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о возникшем конфликте интересов или о возможности его возникновения,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как только ему станет об этом известно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Урегулирование конфликта интересов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Кроме того, государственный или муниципальный служащий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обязан уведомлять представителя нанимателя (работодателя),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органы прокуратуры или другие государственные органы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обо всех случаях обращения к нему каких-либо лиц в целях склонения его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к совершению коррупционных правонарушений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Профилактика коррупции в стране: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формирование в обществе нетерпимости к коррупционному поведению;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развитие институтов общественного и парламентского контроля;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антикоррупционная </a:t>
            </a:r>
            <a:r>
              <a:rPr lang="ru-RU" sz="3600" dirty="0" smtClean="0"/>
              <a:t>экспертиза правовых актов и их проектов</a:t>
            </a:r>
            <a:r>
              <a:rPr lang="ru-RU" sz="3600" dirty="0" smtClean="0"/>
              <a:t>;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рассмотрение </a:t>
            </a:r>
            <a:r>
              <a:rPr lang="ru-RU" sz="3600" dirty="0" smtClean="0"/>
              <a:t>в органах власти, других </a:t>
            </a:r>
            <a:r>
              <a:rPr lang="ru-RU" sz="3600" dirty="0" smtClean="0"/>
              <a:t>организациях</a:t>
            </a:r>
            <a:r>
              <a:rPr lang="ru-RU" sz="3600" dirty="0" smtClean="0"/>
              <a:t>, наделенных </a:t>
            </a:r>
            <a:r>
              <a:rPr lang="ru-RU" sz="3600" dirty="0" smtClean="0"/>
              <a:t>государственными </a:t>
            </a:r>
            <a:r>
              <a:rPr lang="ru-RU" sz="3600" dirty="0" smtClean="0"/>
              <a:t>или иными публичными полномочиями, </a:t>
            </a:r>
            <a:endParaRPr lang="ru-RU" sz="3600" dirty="0" smtClean="0"/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не </a:t>
            </a:r>
            <a:r>
              <a:rPr lang="ru-RU" sz="3600" dirty="0" smtClean="0"/>
              <a:t>реже одного раза в квартал вопросов правоприменительной практики;</a:t>
            </a:r>
          </a:p>
          <a:p>
            <a:pPr>
              <a:spcBef>
                <a:spcPts val="0"/>
              </a:spcBef>
              <a:buNone/>
            </a:pPr>
            <a:endParaRPr lang="ru-RU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Профилактика коррупции в стране: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336704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предъявление квалификационных </a:t>
            </a:r>
            <a:r>
              <a:rPr lang="ru-RU" sz="3600" dirty="0" smtClean="0"/>
              <a:t>требований к гражданам, претендующим на замещение </a:t>
            </a:r>
            <a:r>
              <a:rPr lang="ru-RU" sz="3600" dirty="0" smtClean="0"/>
              <a:t>публичных должностей,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проверка </a:t>
            </a:r>
            <a:r>
              <a:rPr lang="ru-RU" sz="3600" dirty="0" smtClean="0"/>
              <a:t>в установленном порядке сведений, представляемых указанными гражданами</a:t>
            </a:r>
            <a:r>
              <a:rPr lang="ru-RU" sz="3600" dirty="0" smtClean="0"/>
              <a:t>;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установление в качестве основания для освобождения от </a:t>
            </a:r>
            <a:r>
              <a:rPr lang="ru-RU" sz="3600" dirty="0" smtClean="0"/>
              <a:t>должности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непредставления сведений </a:t>
            </a:r>
            <a:r>
              <a:rPr lang="ru-RU" sz="3600" dirty="0" smtClean="0"/>
              <a:t>либо представления заведомо недостоверных или неполных сведений о </a:t>
            </a:r>
            <a:r>
              <a:rPr lang="ru-RU" sz="3600" dirty="0" smtClean="0"/>
              <a:t>доходах,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расходах</a:t>
            </a:r>
            <a:r>
              <a:rPr lang="ru-RU" sz="3600" dirty="0" smtClean="0"/>
              <a:t>, имуществе</a:t>
            </a:r>
            <a:r>
              <a:rPr lang="ru-RU" sz="3600" dirty="0" smtClean="0"/>
              <a:t> себя, супруга, детей.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0"/>
            <a:ext cx="9505056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Профилактика коррупции в организации: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dirty="0" smtClean="0"/>
              <a:t>определение </a:t>
            </a:r>
            <a:r>
              <a:rPr lang="ru-RU" sz="3600" dirty="0" smtClean="0"/>
              <a:t>подразделений или должностных лиц, ответственных за профилактику коррупционных </a:t>
            </a:r>
            <a:r>
              <a:rPr lang="ru-RU" sz="3600" dirty="0" smtClean="0"/>
              <a:t>правонарушений</a:t>
            </a:r>
            <a:r>
              <a:rPr lang="ru-RU" sz="36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/>
              <a:t>сотрудничество </a:t>
            </a:r>
            <a:r>
              <a:rPr lang="ru-RU" sz="3600" dirty="0" smtClean="0"/>
              <a:t>организации с правоохранительными органами;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/>
              <a:t>разработка </a:t>
            </a:r>
            <a:r>
              <a:rPr lang="ru-RU" sz="3600" dirty="0" smtClean="0"/>
              <a:t>и внедрение в практику стандартов и процедур, направленных на обеспечение добросовестной работы организации</a:t>
            </a:r>
            <a:r>
              <a:rPr lang="ru-RU" sz="3600" dirty="0" smtClean="0"/>
              <a:t>;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0"/>
            <a:ext cx="9505056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Профилактика коррупции в организации: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892480" cy="5949280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buFont typeface="Wingdings" pitchFamily="2" charset="2"/>
              <a:buChar char="ü"/>
            </a:pPr>
            <a:r>
              <a:rPr lang="ru-RU" sz="3600" dirty="0" smtClean="0"/>
              <a:t>принятие </a:t>
            </a:r>
            <a:r>
              <a:rPr lang="ru-RU" sz="3600" dirty="0" smtClean="0"/>
              <a:t>кодекса этики и служебного поведения работников организации;</a:t>
            </a:r>
          </a:p>
          <a:p>
            <a:pPr>
              <a:spcBef>
                <a:spcPts val="2400"/>
              </a:spcBef>
              <a:buFont typeface="Wingdings" pitchFamily="2" charset="2"/>
              <a:buChar char="ü"/>
            </a:pPr>
            <a:r>
              <a:rPr lang="ru-RU" sz="3600" dirty="0" smtClean="0"/>
              <a:t>предотвращение </a:t>
            </a:r>
            <a:r>
              <a:rPr lang="ru-RU" sz="3600" dirty="0" smtClean="0"/>
              <a:t>и урегулирование конфликта интересов;</a:t>
            </a:r>
          </a:p>
          <a:p>
            <a:pPr>
              <a:spcBef>
                <a:spcPts val="2400"/>
              </a:spcBef>
              <a:buFont typeface="Wingdings" pitchFamily="2" charset="2"/>
              <a:buChar char="ü"/>
            </a:pPr>
            <a:r>
              <a:rPr lang="ru-RU" sz="3600" dirty="0" smtClean="0"/>
              <a:t>недопущение </a:t>
            </a:r>
            <a:r>
              <a:rPr lang="ru-RU" sz="3600" dirty="0" smtClean="0"/>
              <a:t>составления неофициальной отчетности и использования поддельных </a:t>
            </a:r>
            <a:r>
              <a:rPr lang="ru-RU" sz="3600" dirty="0" smtClean="0"/>
              <a:t>документов;</a:t>
            </a:r>
          </a:p>
          <a:p>
            <a:pPr>
              <a:spcBef>
                <a:spcPts val="2400"/>
              </a:spcBef>
              <a:buFont typeface="Wingdings" pitchFamily="2" charset="2"/>
              <a:buChar char="ü"/>
            </a:pPr>
            <a:r>
              <a:rPr lang="ru-RU" sz="3600" dirty="0" smtClean="0"/>
              <a:t>и</a:t>
            </a:r>
            <a:r>
              <a:rPr lang="ru-RU" sz="3600" dirty="0" smtClean="0"/>
              <a:t>ные меры.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Юридическая ответственность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40871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Физические и юридические лица несут </a:t>
            </a:r>
            <a:r>
              <a:rPr lang="ru-RU" sz="3600" dirty="0" smtClean="0"/>
              <a:t>за </a:t>
            </a:r>
            <a:r>
              <a:rPr lang="ru-RU" sz="3600" dirty="0" smtClean="0"/>
              <a:t>коррупционные правонарушения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уголовную</a:t>
            </a:r>
            <a:r>
              <a:rPr lang="ru-RU" sz="3600" dirty="0" smtClean="0"/>
              <a:t>, административную, гражданско-правовую и дисциплинарную ответственность</a:t>
            </a:r>
            <a:r>
              <a:rPr lang="ru-RU" sz="3600" dirty="0" smtClean="0"/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Применение за коррупционное правонарушение мер ответственности </a:t>
            </a:r>
            <a:endParaRPr lang="ru-RU" sz="3600" dirty="0" smtClean="0"/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к </a:t>
            </a:r>
            <a:r>
              <a:rPr lang="ru-RU" sz="3600" dirty="0" smtClean="0"/>
              <a:t>юридическому лицу не освобождает от ответственности за данное коррупционное </a:t>
            </a:r>
            <a:r>
              <a:rPr lang="ru-RU" sz="3600" dirty="0" smtClean="0"/>
              <a:t>правонарушение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виновное </a:t>
            </a:r>
            <a:r>
              <a:rPr lang="ru-RU" sz="3600" dirty="0" smtClean="0"/>
              <a:t>физическое </a:t>
            </a:r>
            <a:r>
              <a:rPr lang="ru-RU" sz="3600" dirty="0" smtClean="0"/>
              <a:t>лицо.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558924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dirty="0" smtClean="0"/>
              <a:t>Как называется основной закон России в сфере борьбы с коррупцией?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Есть ли другие?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Как определяет коррупцию закон 2008 г.?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Когда был принят </a:t>
            </a:r>
            <a:r>
              <a:rPr lang="ru-RU" sz="3600" dirty="0" smtClean="0"/>
              <a:t>первый Национальный план противодействия </a:t>
            </a:r>
            <a:r>
              <a:rPr lang="ru-RU" sz="3600" dirty="0" smtClean="0"/>
              <a:t>коррупции?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В каком году – действующий?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Кого должен информировать о борьбе с коррупцией Генеральный прокурор?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373616" cy="1143000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6192688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В чем суть конфликта интересов</a:t>
            </a:r>
            <a:r>
              <a:rPr lang="ru-RU" sz="3600" dirty="0" smtClean="0"/>
              <a:t>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Кого должен уведомить служащий при конфликте интересов?..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… в случае склонения к коррупции?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Как часто в органах власти </a:t>
            </a:r>
            <a:r>
              <a:rPr lang="ru-RU" sz="3600" dirty="0" smtClean="0"/>
              <a:t>следует рассматривать </a:t>
            </a:r>
            <a:r>
              <a:rPr lang="ru-RU" sz="3600" dirty="0" smtClean="0"/>
              <a:t>правоприменительную практику по борьбе с коррупцией?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О чьих доходах, расходах, имуществе должен извещать служащий?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</a:pPr>
            <a:r>
              <a:rPr lang="ru-RU" sz="3600" dirty="0" smtClean="0"/>
              <a:t>Каковы виды юр. ответственности?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Правовая база противодействия коррупции в РФ: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73325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Конституция РФ,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федеральные конституционные законы,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общепризнанные принципы и нормы международного права и международные договоры Российской Федерации,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федеральные законы,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нормативные правовые акты Президента РФ,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нормативные правовые акты Правительства РФ,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НПА иных федеральных органов госвласти,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НПА органов госвласти субъектов РФ,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муниципальные нормативные правовые акты.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федеральные законы: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892480" cy="609329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2008 г. № 273-ФЗ «О противодействии коррупции»,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2009 г. № 172-ФЗ «Об антикоррупционной экспертизе нормативных правовых актов и проектов нормативных правовых актов»,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2012 г. № 230-ФЗ «О контроле за соответствием расходов лиц, замещающих государственные должности, и иных лиц их доходам»,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2013 г. № 79-ФЗ «О запрете отдельным категориям лиц открывать и иметь счета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	(вклады), хранить наличные денежные средства и ценности в иностранных банках …».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 закону 2008 г., коррупция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а) злоупотребление служебным положением,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дача взятки, получение взятки,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злоупотребление полномочиями,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коммерческий подкуп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либо иное </a:t>
            </a:r>
            <a:r>
              <a:rPr lang="ru-RU" sz="3600" u="sng" dirty="0" smtClean="0"/>
              <a:t>незаконное использование </a:t>
            </a:r>
            <a:r>
              <a:rPr lang="ru-RU" sz="3600" dirty="0" smtClean="0"/>
              <a:t>физическим лицом своего </a:t>
            </a:r>
            <a:r>
              <a:rPr lang="ru-RU" sz="3600" u="sng" dirty="0" smtClean="0"/>
              <a:t>должностного положения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вопреки законным интересам общества и государства </a:t>
            </a:r>
            <a:r>
              <a:rPr lang="ru-RU" sz="3600" u="sng" dirty="0" smtClean="0"/>
              <a:t>в целях получения </a:t>
            </a:r>
          </a:p>
          <a:p>
            <a:pPr>
              <a:spcBef>
                <a:spcPts val="0"/>
              </a:spcBef>
              <a:buNone/>
            </a:pPr>
            <a:r>
              <a:rPr lang="ru-RU" sz="3600" u="sng" dirty="0" smtClean="0"/>
              <a:t>	выгоды</a:t>
            </a:r>
            <a:r>
              <a:rPr lang="ru-RU" sz="3600" dirty="0" smtClean="0"/>
              <a:t> в виде денег, ценностей,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 закону 2008 г., коррупция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	……………………………………………………………….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иного имущества или услуг имущественного характера,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иных имущественных прав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для себя или для третьих лиц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либо незаконное предоставление такой выгоды указанному лицу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другими физическими лицами;</a:t>
            </a:r>
          </a:p>
          <a:p>
            <a:pPr>
              <a:spcBef>
                <a:spcPts val="0"/>
              </a:spcBef>
              <a:buNone/>
            </a:pPr>
            <a:endParaRPr lang="ru-RU" sz="1800" dirty="0" smtClean="0"/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б) совершение тех же деяний от имени или в интересах юридического лица.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Органы противодействия коррупции: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600" dirty="0" smtClean="0"/>
              <a:t>1) Президент Российской Федерации;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2) Федеральное Собрание РФ;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3) Правительство Российской Федерации;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4) федеральные органы государственной власти, органы государственной власти субъектов Российской Федерации;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5) органы местного самоуправления 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6) Генеральный прокурор РФ и подчиненные ему прокуроры;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7) Счетная палата Российской Федерации, другие контрольные органы.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Национальный план противодействия коррупции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73325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утверждается указом Президента РФ сроком на два года. Впервые утверждён в 2008 г., выпускался также в 2010, 2012, 2014 и 2016 гг.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Действующим является Национальный план противодействия коррупции на 2018-2020 годы в редакции Указа от 29.06.2018 № 378.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Генеральной прокуратуре РФ Национальном планом поручено ежегодно, до 1 марта,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	информировать председателя президиума </a:t>
            </a:r>
            <a:r>
              <a:rPr lang="ru-RU" u="sng" dirty="0" smtClean="0"/>
              <a:t>Совета при Президенте РФ по противодействию коррупции</a:t>
            </a:r>
            <a:r>
              <a:rPr lang="ru-RU" dirty="0" smtClean="0"/>
              <a:t> о результатах своей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Конфликт интересов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500" dirty="0" smtClean="0"/>
              <a:t>– это ситуация, при которой </a:t>
            </a:r>
            <a:r>
              <a:rPr lang="ru-RU" sz="3500" u="sng" dirty="0" smtClean="0"/>
              <a:t>личная заинтересованность</a:t>
            </a:r>
            <a:r>
              <a:rPr lang="ru-RU" sz="3500" dirty="0" smtClean="0"/>
              <a:t> (прямая или косвенная) </a:t>
            </a:r>
          </a:p>
          <a:p>
            <a:pPr>
              <a:spcBef>
                <a:spcPts val="0"/>
              </a:spcBef>
              <a:buNone/>
            </a:pPr>
            <a:r>
              <a:rPr lang="ru-RU" sz="3500" dirty="0" smtClean="0"/>
              <a:t>	лица, замещающего должность, замещение которой предусматривает обязанность принимать меры по предотвращению и урегулированию конфликта интересов, </a:t>
            </a:r>
          </a:p>
          <a:p>
            <a:pPr>
              <a:spcBef>
                <a:spcPts val="0"/>
              </a:spcBef>
              <a:buNone/>
            </a:pPr>
            <a:r>
              <a:rPr lang="ru-RU" sz="3500" dirty="0" smtClean="0"/>
              <a:t>	влияет или </a:t>
            </a:r>
            <a:r>
              <a:rPr lang="ru-RU" sz="3500" u="sng" dirty="0" smtClean="0"/>
              <a:t>может повлиять на </a:t>
            </a:r>
            <a:r>
              <a:rPr lang="ru-RU" sz="3500" dirty="0" smtClean="0"/>
              <a:t>надлежащее, объективное и беспристрастное </a:t>
            </a:r>
            <a:r>
              <a:rPr lang="ru-RU" sz="3500" u="sng" dirty="0" smtClean="0"/>
              <a:t>исполнение</a:t>
            </a:r>
          </a:p>
          <a:p>
            <a:pPr>
              <a:spcBef>
                <a:spcPts val="0"/>
              </a:spcBef>
              <a:buNone/>
            </a:pPr>
            <a:r>
              <a:rPr lang="ru-RU" sz="3500" dirty="0" smtClean="0"/>
              <a:t>	им должностных (служебных) </a:t>
            </a:r>
            <a:r>
              <a:rPr lang="ru-RU" sz="3500" u="sng" dirty="0" smtClean="0"/>
              <a:t>обязанностей</a:t>
            </a:r>
            <a:r>
              <a:rPr lang="ru-RU" sz="3500" dirty="0" smtClean="0"/>
              <a:t> (осуществление полномочий).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4000" u="sng" dirty="0" smtClean="0"/>
              <a:t>Личная заинтересованность</a:t>
            </a:r>
            <a:endParaRPr lang="ru-RU" sz="40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500" dirty="0" smtClean="0"/>
              <a:t>– это </a:t>
            </a:r>
            <a:r>
              <a:rPr lang="ru-RU" sz="3600" dirty="0" smtClean="0"/>
              <a:t>возможность получения доходов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в виде денег, иного имущества, в том числе имущественных прав,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услуг имущественного характера, результатов выполненных работ или каких-либо выгод (преимуществ)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самим служащим и (или) состоящими с ним в близком родстве или свойстве лицами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(родителями, супругами, детьми, братьями, сестрами, </a:t>
            </a:r>
            <a:endParaRPr lang="ru-RU" sz="3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561</Words>
  <Application>Microsoft Office PowerPoint</Application>
  <PresentationFormat>Экран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№5 Законодательство России о противо-действии коррупции </vt:lpstr>
      <vt:lpstr>Правовая база противодействия коррупции в РФ:</vt:lpstr>
      <vt:lpstr>Основные федеральные законы:</vt:lpstr>
      <vt:lpstr>По закону 2008 г., коррупция – это:</vt:lpstr>
      <vt:lpstr>По закону 2008 г., коррупция – это:</vt:lpstr>
      <vt:lpstr>Органы противодействия коррупции:</vt:lpstr>
      <vt:lpstr>Национальный план противодействия коррупции</vt:lpstr>
      <vt:lpstr>Конфликт интересов</vt:lpstr>
      <vt:lpstr>Личная заинтересованность</vt:lpstr>
      <vt:lpstr>Личная заинтересованность</vt:lpstr>
      <vt:lpstr>Урегулирование конфликта интересов</vt:lpstr>
      <vt:lpstr>Урегулирование конфликта интересов</vt:lpstr>
      <vt:lpstr>Профилактика коррупции в стране:</vt:lpstr>
      <vt:lpstr>Профилактика коррупции в стране:</vt:lpstr>
      <vt:lpstr>Профилактика коррупции в организации:</vt:lpstr>
      <vt:lpstr>Профилактика коррупции в организации:</vt:lpstr>
      <vt:lpstr>Юридическая ответственность</vt:lpstr>
      <vt:lpstr>Вопросы: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121</cp:revision>
  <dcterms:created xsi:type="dcterms:W3CDTF">2017-08-28T20:09:57Z</dcterms:created>
  <dcterms:modified xsi:type="dcterms:W3CDTF">2019-10-13T19:12:59Z</dcterms:modified>
</cp:coreProperties>
</file>